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269" r:id="rId3"/>
    <p:sldId id="268" r:id="rId4"/>
    <p:sldId id="258" r:id="rId5"/>
    <p:sldId id="266" r:id="rId6"/>
    <p:sldId id="267" r:id="rId7"/>
    <p:sldId id="270" r:id="rId8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499"/>
    <a:srgbClr val="EEE293"/>
    <a:srgbClr val="CADF20"/>
    <a:srgbClr val="001476"/>
    <a:srgbClr val="000F5C"/>
    <a:srgbClr val="24306E"/>
    <a:srgbClr val="003366"/>
    <a:srgbClr val="212D66"/>
    <a:srgbClr val="0066FF"/>
    <a:srgbClr val="0E2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876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6FDA2-115A-40E4-B7C2-DE77FD61ACA2}" type="datetimeFigureOut">
              <a:rPr lang="zh-CN" altLang="en-US" smtClean="0"/>
              <a:t>2022/12/28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7211D-E86C-46DF-BFD5-EF1F79E32C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48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381F791-9667-4B9B-B38E-23A392520A6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2022/12/28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9" name="页眉占位符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0457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-36513" y="-16235"/>
            <a:ext cx="9180513" cy="5143501"/>
            <a:chOff x="-36512" y="-7937"/>
            <a:chExt cx="9180513" cy="6865938"/>
          </a:xfrm>
        </p:grpSpPr>
        <p:sp>
          <p:nvSpPr>
            <p:cNvPr id="30" name="矩形 29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  <p:cNvSpPr/>
            <p:nvPr/>
          </p:nvSpPr>
          <p:spPr>
            <a:xfrm>
              <a:off x="-36512" y="-7937"/>
              <a:ext cx="9180513" cy="6865938"/>
            </a:xfrm>
            <a:prstGeom prst="rect">
              <a:avLst/>
            </a:prstGeom>
            <a:solidFill>
              <a:srgbClr val="001476">
                <a:alpha val="78824"/>
              </a:srgbClr>
            </a:solidFill>
            <a:ln>
              <a:solidFill>
                <a:srgbClr val="0E246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09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26CA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15900" y="231775"/>
              <a:ext cx="8712200" cy="6408738"/>
            </a:xfrm>
            <a:prstGeom prst="rect">
              <a:avLst/>
            </a:prstGeom>
            <a:noFill/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" name="组合 5"/>
          <p:cNvGrpSpPr/>
          <p:nvPr userDrawn="1"/>
        </p:nvGrpSpPr>
        <p:grpSpPr>
          <a:xfrm>
            <a:off x="611560" y="1674621"/>
            <a:ext cx="8136904" cy="1005141"/>
            <a:chOff x="953766" y="1328071"/>
            <a:chExt cx="7794697" cy="1340188"/>
          </a:xfrm>
        </p:grpSpPr>
        <p:sp>
          <p:nvSpPr>
            <p:cNvPr id="34" name="直角三角形 33"/>
            <p:cNvSpPr/>
            <p:nvPr userDrawn="1"/>
          </p:nvSpPr>
          <p:spPr>
            <a:xfrm rot="21540000">
              <a:off x="1837822" y="2612618"/>
              <a:ext cx="5468356" cy="55641"/>
            </a:xfrm>
            <a:prstGeom prst="rtTriangle">
              <a:avLst/>
            </a:prstGeom>
            <a:solidFill>
              <a:srgbClr val="CAD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圆角矩形 34"/>
            <p:cNvSpPr/>
            <p:nvPr userDrawn="1"/>
          </p:nvSpPr>
          <p:spPr>
            <a:xfrm>
              <a:off x="953766" y="1328071"/>
              <a:ext cx="7794697" cy="608007"/>
            </a:xfrm>
            <a:prstGeom prst="roundRect">
              <a:avLst/>
            </a:prstGeom>
            <a:solidFill>
              <a:srgbClr val="CAD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zh-CN" altLang="en-US" sz="2300" b="1" i="0" u="none" strike="noStrike" kern="120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双碳政策驱动下油气高效、绿色、智慧勘探开发理论与技术</a:t>
              </a:r>
              <a:endParaRPr lang="zh-CN" altLang="en-US" sz="2300" dirty="0"/>
            </a:p>
          </p:txBody>
        </p:sp>
        <p:sp>
          <p:nvSpPr>
            <p:cNvPr id="36" name="文本框 35"/>
            <p:cNvSpPr txBox="1"/>
            <p:nvPr userDrawn="1"/>
          </p:nvSpPr>
          <p:spPr>
            <a:xfrm>
              <a:off x="1267623" y="1932424"/>
              <a:ext cx="6760761" cy="69762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Calibri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Efficient, green and intelligent oil &amp; gas exploration and development theory &amp; technology driven by the "dual-carbon" policy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 userDrawn="1"/>
        </p:nvGrpSpPr>
        <p:grpSpPr>
          <a:xfrm>
            <a:off x="6804249" y="3003798"/>
            <a:ext cx="1360161" cy="1606945"/>
            <a:chOff x="6876256" y="4293096"/>
            <a:chExt cx="1360161" cy="1690559"/>
          </a:xfrm>
        </p:grpSpPr>
        <p:sp>
          <p:nvSpPr>
            <p:cNvPr id="37" name="圆角矩形 36"/>
            <p:cNvSpPr/>
            <p:nvPr userDrawn="1"/>
          </p:nvSpPr>
          <p:spPr>
            <a:xfrm>
              <a:off x="7020272" y="4293096"/>
              <a:ext cx="1080000" cy="1080000"/>
            </a:xfrm>
            <a:prstGeom prst="roundRect">
              <a:avLst>
                <a:gd name="adj" fmla="val 0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 userDrawn="1"/>
          </p:nvSpPr>
          <p:spPr>
            <a:xfrm>
              <a:off x="6876256" y="5318858"/>
              <a:ext cx="1360161" cy="6647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关注公众号</a:t>
              </a:r>
              <a:endParaRPr lang="en-US" altLang="zh-CN" sz="11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了解更多资讯！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52529"/>
            <a:ext cx="5121084" cy="1417443"/>
          </a:xfrm>
          <a:prstGeom prst="rect">
            <a:avLst/>
          </a:prstGeom>
        </p:spPr>
      </p:pic>
      <p:grpSp>
        <p:nvGrpSpPr>
          <p:cNvPr id="17" name="组合 16"/>
          <p:cNvGrpSpPr/>
          <p:nvPr userDrawn="1"/>
        </p:nvGrpSpPr>
        <p:grpSpPr>
          <a:xfrm>
            <a:off x="939196" y="267494"/>
            <a:ext cx="7449228" cy="987355"/>
            <a:chOff x="651164" y="356658"/>
            <a:chExt cx="7449228" cy="1316475"/>
          </a:xfrm>
        </p:grpSpPr>
        <p:pic>
          <p:nvPicPr>
            <p:cNvPr id="18" name="图片 1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164" y="356658"/>
              <a:ext cx="1014243" cy="1235948"/>
            </a:xfrm>
            <a:prstGeom prst="rect">
              <a:avLst/>
            </a:prstGeom>
            <a:noFill/>
            <a:ln w="28575">
              <a:solidFill>
                <a:schemeClr val="bg1">
                  <a:alpha val="0"/>
                </a:schemeClr>
              </a:solidFill>
            </a:ln>
          </p:spPr>
        </p:pic>
        <p:sp>
          <p:nvSpPr>
            <p:cNvPr id="19" name="TextBox 13"/>
            <p:cNvSpPr txBox="1">
              <a:spLocks noChangeArrowheads="1"/>
            </p:cNvSpPr>
            <p:nvPr/>
          </p:nvSpPr>
          <p:spPr bwMode="auto">
            <a:xfrm>
              <a:off x="1763688" y="1262764"/>
              <a:ext cx="6336704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2023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-22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</a:t>
              </a: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·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武汉      </a:t>
              </a:r>
              <a:r>
                <a:rPr kumimoji="0" lang="zh-CN" altLang="en-US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US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</a:t>
              </a:r>
              <a:r>
                <a:rPr kumimoji="0" lang="en-US" altLang="zh-CN" sz="1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-22 September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2023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Wuhan,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China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0" name="组合 19"/>
            <p:cNvGrpSpPr/>
            <p:nvPr userDrawn="1"/>
          </p:nvGrpSpPr>
          <p:grpSpPr>
            <a:xfrm>
              <a:off x="1769913" y="356658"/>
              <a:ext cx="6258471" cy="1048961"/>
              <a:chOff x="1066601" y="3404763"/>
              <a:chExt cx="6258471" cy="1153857"/>
            </a:xfrm>
          </p:grpSpPr>
          <p:sp>
            <p:nvSpPr>
              <p:cNvPr id="21" name="文本框 9"/>
              <p:cNvSpPr txBox="1">
                <a:spLocks noChangeArrowheads="1"/>
              </p:cNvSpPr>
              <p:nvPr userDrawn="1"/>
            </p:nvSpPr>
            <p:spPr bwMode="auto">
              <a:xfrm>
                <a:off x="1066602" y="4062074"/>
                <a:ext cx="6025678" cy="496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International Field Exploration and Development Conference </a:t>
                </a:r>
                <a:r>
                  <a:rPr kumimoji="0" lang="en-US" altLang="zh-CN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2023</a:t>
                </a: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文本框 26"/>
              <p:cNvSpPr txBox="1"/>
              <p:nvPr userDrawn="1"/>
            </p:nvSpPr>
            <p:spPr>
              <a:xfrm>
                <a:off x="1066601" y="3404763"/>
                <a:ext cx="6258471" cy="857669"/>
              </a:xfrm>
              <a:prstGeom prst="rect">
                <a:avLst/>
              </a:prstGeom>
              <a:noFill/>
              <a:effectLst>
                <a:outerShdw sx="1000" sy="1000" algn="t" rotWithShape="0">
                  <a:prstClr val="black"/>
                </a:outerShdw>
                <a:reflection blurRad="6350" endPos="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0" h="0"/>
              </a:sp3d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2023</a:t>
                </a:r>
                <a:r>
                  <a:rPr kumimoji="0" lang="zh-CN" altLang="en-US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油气田勘探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与开发国际会议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-1" y="-28889"/>
            <a:ext cx="9180513" cy="5154216"/>
          </a:xfrm>
          <a:prstGeom prst="rect">
            <a:avLst/>
          </a:prstGeom>
          <a:solidFill>
            <a:srgbClr val="001476">
              <a:alpha val="7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15900" y="173831"/>
            <a:ext cx="8712200" cy="4806554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51164" y="267494"/>
            <a:ext cx="7665252" cy="987356"/>
            <a:chOff x="651164" y="356657"/>
            <a:chExt cx="7665252" cy="1316476"/>
          </a:xfrm>
        </p:grpSpPr>
        <p:pic>
          <p:nvPicPr>
            <p:cNvPr id="20" name="图片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164" y="356657"/>
              <a:ext cx="1014243" cy="1235949"/>
            </a:xfrm>
            <a:prstGeom prst="rect">
              <a:avLst/>
            </a:prstGeom>
            <a:noFill/>
            <a:ln w="28575">
              <a:solidFill>
                <a:schemeClr val="bg1">
                  <a:alpha val="0"/>
                </a:schemeClr>
              </a:solidFill>
            </a:ln>
          </p:spPr>
        </p:pic>
        <p:sp>
          <p:nvSpPr>
            <p:cNvPr id="21" name="TextBox 13"/>
            <p:cNvSpPr txBox="1">
              <a:spLocks noChangeArrowheads="1"/>
            </p:cNvSpPr>
            <p:nvPr/>
          </p:nvSpPr>
          <p:spPr bwMode="auto">
            <a:xfrm>
              <a:off x="2051720" y="1262765"/>
              <a:ext cx="6264696" cy="4103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2022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-22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</a:t>
              </a: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·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武汉      </a:t>
              </a:r>
              <a:r>
                <a:rPr kumimoji="0" lang="zh-CN" altLang="en-US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US" altLang="zh-CN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</a:t>
              </a:r>
              <a:r>
                <a:rPr kumimoji="0" lang="en-US" altLang="zh-CN" sz="1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-22 September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2023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Wuhan,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China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2" name="组合 21"/>
            <p:cNvGrpSpPr/>
            <p:nvPr userDrawn="1"/>
          </p:nvGrpSpPr>
          <p:grpSpPr>
            <a:xfrm>
              <a:off x="1979712" y="356657"/>
              <a:ext cx="6103912" cy="1048961"/>
              <a:chOff x="1276400" y="3404763"/>
              <a:chExt cx="6103912" cy="1153857"/>
            </a:xfrm>
          </p:grpSpPr>
          <p:sp>
            <p:nvSpPr>
              <p:cNvPr id="23" name="文本框 9"/>
              <p:cNvSpPr txBox="1">
                <a:spLocks noChangeArrowheads="1"/>
              </p:cNvSpPr>
              <p:nvPr userDrawn="1"/>
            </p:nvSpPr>
            <p:spPr bwMode="auto">
              <a:xfrm>
                <a:off x="1348408" y="4062074"/>
                <a:ext cx="6025678" cy="496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International Field Exploration and Development Conference </a:t>
                </a:r>
                <a:r>
                  <a:rPr kumimoji="0" lang="en-US" altLang="zh-CN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2023</a:t>
                </a: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文本框 26"/>
              <p:cNvSpPr txBox="1"/>
              <p:nvPr userDrawn="1"/>
            </p:nvSpPr>
            <p:spPr>
              <a:xfrm>
                <a:off x="1276400" y="3404763"/>
                <a:ext cx="6103912" cy="857671"/>
              </a:xfrm>
              <a:prstGeom prst="rect">
                <a:avLst/>
              </a:prstGeom>
              <a:noFill/>
              <a:effectLst>
                <a:outerShdw sx="1000" sy="1000" algn="t" rotWithShape="0">
                  <a:prstClr val="black"/>
                </a:outerShdw>
                <a:reflection blurRad="6350" endPos="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0" h="0"/>
              </a:sp3d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2023</a:t>
                </a:r>
                <a:r>
                  <a:rPr kumimoji="0" lang="zh-CN" altLang="en-US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油气田勘探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与开发国际会议</a:t>
                </a:r>
              </a:p>
            </p:txBody>
          </p:sp>
        </p:grpSp>
      </p:grpSp>
      <p:sp>
        <p:nvSpPr>
          <p:cNvPr id="4" name="文本框 3"/>
          <p:cNvSpPr txBox="1"/>
          <p:nvPr userDrawn="1"/>
        </p:nvSpPr>
        <p:spPr bwMode="auto">
          <a:xfrm>
            <a:off x="3491880" y="3556052"/>
            <a:ext cx="52203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>
          <a:xfrm>
            <a:off x="0" y="-20240"/>
            <a:ext cx="8229600" cy="789384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pic>
        <p:nvPicPr>
          <p:cNvPr id="1027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48489" y="3598069"/>
            <a:ext cx="2016125" cy="12882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图片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1112" y="20241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/>
        </p:nvSpPr>
        <p:spPr>
          <a:xfrm>
            <a:off x="0" y="4697016"/>
            <a:ext cx="9144000" cy="44648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/>
        </p:nvSpPr>
        <p:spPr>
          <a:xfrm>
            <a:off x="-3175" y="1"/>
            <a:ext cx="9144000" cy="697706"/>
          </a:xfrm>
          <a:prstGeom prst="rect">
            <a:avLst/>
          </a:prstGeom>
          <a:solidFill>
            <a:srgbClr val="0014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4697016"/>
            <a:ext cx="9144000" cy="446485"/>
          </a:xfrm>
          <a:prstGeom prst="rect">
            <a:avLst/>
          </a:prstGeom>
          <a:solidFill>
            <a:srgbClr val="001476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>
          <a:xfrm>
            <a:off x="544514" y="1304925"/>
            <a:ext cx="8054975" cy="3207544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3082" name="TextBox 13"/>
          <p:cNvSpPr txBox="1">
            <a:spLocks noChangeArrowheads="1"/>
          </p:cNvSpPr>
          <p:nvPr/>
        </p:nvSpPr>
        <p:spPr bwMode="auto">
          <a:xfrm>
            <a:off x="5868144" y="141480"/>
            <a:ext cx="3154008" cy="5539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-22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·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武汉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EED89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20-22 September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120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Wuhan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EED893"/>
              </a:solidFill>
              <a:effectLst/>
              <a:uLnTx/>
              <a:uFillTx/>
              <a:latin typeface="Cambria" panose="020405030504060302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58" name="Line 19"/>
          <p:cNvSpPr/>
          <p:nvPr userDrawn="1"/>
        </p:nvSpPr>
        <p:spPr>
          <a:xfrm>
            <a:off x="0" y="703660"/>
            <a:ext cx="9144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" name="矩形 14"/>
          <p:cNvSpPr/>
          <p:nvPr/>
        </p:nvSpPr>
        <p:spPr>
          <a:xfrm>
            <a:off x="0" y="703660"/>
            <a:ext cx="9144000" cy="3986213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23916" y="60225"/>
            <a:ext cx="5084188" cy="595393"/>
            <a:chOff x="423916" y="80300"/>
            <a:chExt cx="5084188" cy="793856"/>
          </a:xfrm>
        </p:grpSpPr>
        <p:pic>
          <p:nvPicPr>
            <p:cNvPr id="2057" name="图片 1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16" y="80300"/>
              <a:ext cx="588315" cy="756411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060" name="组合 1"/>
            <p:cNvGrpSpPr/>
            <p:nvPr userDrawn="1"/>
          </p:nvGrpSpPr>
          <p:grpSpPr>
            <a:xfrm>
              <a:off x="1094854" y="215900"/>
              <a:ext cx="4413250" cy="658256"/>
              <a:chOff x="537387" y="204324"/>
              <a:chExt cx="4412930" cy="659539"/>
            </a:xfrm>
          </p:grpSpPr>
          <p:sp>
            <p:nvSpPr>
              <p:cNvPr id="7" name="Rectangle 8"/>
              <p:cNvSpPr>
                <a:spLocks noChangeArrowheads="1"/>
              </p:cNvSpPr>
              <p:nvPr/>
            </p:nvSpPr>
            <p:spPr bwMode="auto">
              <a:xfrm>
                <a:off x="537387" y="204324"/>
                <a:ext cx="4214506" cy="3276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2023 </a:t>
                </a:r>
                <a:r>
                  <a:rPr kumimoji="0" lang="zh-CN" alt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油气田勘探与开发国际会议</a:t>
                </a:r>
              </a:p>
            </p:txBody>
          </p:sp>
          <p:sp>
            <p:nvSpPr>
              <p:cNvPr id="2063" name="文本框 15"/>
              <p:cNvSpPr txBox="1">
                <a:spLocks noChangeArrowheads="1"/>
              </p:cNvSpPr>
              <p:nvPr/>
            </p:nvSpPr>
            <p:spPr bwMode="auto">
              <a:xfrm>
                <a:off x="558024" y="493812"/>
                <a:ext cx="4392293" cy="3700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International Field Exploration and Development Conference </a:t>
                </a:r>
                <a:r>
                  <a:rPr kumimoji="0" lang="en-US" altLang="zh-CN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2023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9" name="文本占位符 2"/>
          <p:cNvSpPr txBox="1">
            <a:spLocks/>
          </p:cNvSpPr>
          <p:nvPr userDrawn="1"/>
        </p:nvSpPr>
        <p:spPr>
          <a:xfrm>
            <a:off x="150680" y="4659983"/>
            <a:ext cx="8842640" cy="260276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latin typeface="+mn-lt"/>
                <a:ea typeface="+mn-ea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+mn-lt"/>
                <a:ea typeface="+mn-ea"/>
              </a:defRPr>
            </a:lvl5pPr>
            <a:lvl6pPr marL="2514600" indent="-2286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lvl="0" indent="0">
              <a:buNone/>
            </a:pPr>
            <a:r>
              <a:rPr lang="en-US" altLang="zh-CN" sz="1200" b="1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IFEDC-</a:t>
            </a:r>
            <a:r>
              <a:rPr lang="zh-CN" altLang="en-US" sz="1200" b="1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报告题目</a:t>
            </a:r>
            <a:r>
              <a:rPr lang="en-US" altLang="zh-CN" sz="1200" b="1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200" b="1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报告人</a:t>
            </a:r>
            <a:endParaRPr lang="en-US" altLang="zh-CN" sz="1200" b="1" noProof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0" indent="0">
              <a:buNone/>
            </a:pPr>
            <a:r>
              <a:rPr lang="en-US" altLang="zh-CN" sz="1200" b="1" dirty="0" err="1">
                <a:solidFill>
                  <a:schemeClr val="bg1"/>
                </a:solidFill>
                <a:latin typeface="+mn-lt"/>
              </a:rPr>
              <a:t>IFEDC</a:t>
            </a:r>
            <a:r>
              <a:rPr lang="en-US" altLang="zh-CN" sz="1200" b="1" dirty="0">
                <a:solidFill>
                  <a:schemeClr val="bg1"/>
                </a:solidFill>
                <a:latin typeface="+mn-lt"/>
              </a:rPr>
              <a:t>-Title- Speaker</a:t>
            </a:r>
            <a:endParaRPr lang="en-US" altLang="zh-CN" b="1" dirty="0">
              <a:solidFill>
                <a:schemeClr val="bg1"/>
              </a:solidFill>
              <a:latin typeface="+mn-lt"/>
            </a:endParaRPr>
          </a:p>
          <a:p>
            <a:pPr lvl="0"/>
            <a:endParaRPr lang="en-US" altLang="zh-CN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buClrTx/>
              <a:buSzTx/>
              <a:buFontTx/>
              <a:buNone/>
            </a:pPr>
            <a:r>
              <a:rPr lang="en-US" altLang="zh-CN" b="1" dirty="0">
                <a:ea typeface="黑体" panose="02010609060101010101" pitchFamily="49" charset="-122"/>
              </a:rPr>
              <a:t/>
            </a:r>
            <a:br>
              <a:rPr lang="en-US" altLang="zh-CN" b="1" dirty="0">
                <a:ea typeface="黑体" panose="02010609060101010101" pitchFamily="49" charset="-122"/>
              </a:rPr>
            </a:br>
            <a:r>
              <a:rPr lang="en-US" altLang="zh-CN" b="1" dirty="0">
                <a:ea typeface="黑体" panose="02010609060101010101" pitchFamily="49" charset="-122"/>
              </a:rPr>
              <a:t/>
            </a:r>
            <a:br>
              <a:rPr lang="en-US" altLang="zh-CN" b="1" dirty="0">
                <a:ea typeface="黑体" panose="02010609060101010101" pitchFamily="49" charset="-122"/>
              </a:rPr>
            </a:br>
            <a:r>
              <a:rPr lang="en-US" altLang="zh-CN" b="1" dirty="0">
                <a:ea typeface="黑体" panose="02010609060101010101" pitchFamily="49" charset="-122"/>
              </a:rPr>
              <a:t/>
            </a:r>
            <a:br>
              <a:rPr lang="en-US" altLang="zh-CN" b="1" dirty="0">
                <a:ea typeface="黑体" panose="02010609060101010101" pitchFamily="49" charset="-122"/>
              </a:rPr>
            </a:b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2771800" y="1625337"/>
            <a:ext cx="345201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报告题目</a:t>
            </a:r>
            <a:r>
              <a:rPr lang="en-US" altLang="zh-CN" sz="4400" b="1" dirty="0">
                <a:solidFill>
                  <a:prstClr val="white"/>
                </a:solidFill>
                <a:latin typeface="Calibri" panose="020F0502020204030204"/>
                <a:ea typeface="黑体" panose="02010609060101010101" pitchFamily="49" charset="-122"/>
                <a:cs typeface="+mj-cs"/>
              </a:rPr>
              <a:t/>
            </a:r>
            <a:br>
              <a:rPr lang="en-US" altLang="zh-CN" sz="4400" b="1" dirty="0">
                <a:solidFill>
                  <a:prstClr val="white"/>
                </a:solidFill>
                <a:latin typeface="Calibri" panose="020F0502020204030204"/>
                <a:ea typeface="黑体" panose="02010609060101010101" pitchFamily="49" charset="-122"/>
                <a:cs typeface="+mj-cs"/>
              </a:rPr>
            </a:br>
            <a:r>
              <a:rPr lang="en-US" altLang="zh-CN" sz="3200" b="1" dirty="0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rPr>
              <a:t>Title</a:t>
            </a:r>
            <a:endParaRPr lang="zh-CN" altLang="en-US" dirty="0"/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1691680" y="3029927"/>
            <a:ext cx="547384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报告人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                          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    位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  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Organization: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ctrTitle"/>
          </p:nvPr>
        </p:nvSpPr>
        <p:spPr>
          <a:xfrm>
            <a:off x="827088" y="789385"/>
            <a:ext cx="7772400" cy="810816"/>
          </a:xfrm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目 录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Content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Grp="1"/>
          </p:cNvSpPr>
          <p:nvPr>
            <p:ph type="subTitle" idx="1"/>
          </p:nvPr>
        </p:nvSpPr>
        <p:spPr>
          <a:xfrm>
            <a:off x="1116013" y="1329928"/>
            <a:ext cx="6400800" cy="3203972"/>
          </a:xfrm>
        </p:spPr>
        <p:txBody>
          <a:bodyPr vert="horz" wrap="square" lIns="91440" tIns="45720" rIns="91440" bIns="45720" anchor="t" anchorCtr="0"/>
          <a:lstStyle/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lang="zh-CN" altLang="en-US" sz="1600" b="1" kern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前言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mbria" panose="02040503050406030204" pitchFamily="18" charset="0"/>
                <a:ea typeface="黑体" panose="02010609060101010101" pitchFamily="49" charset="-122"/>
                <a:cs typeface="+mn-cs"/>
              </a:rPr>
              <a:t>Introduction</a:t>
            </a:r>
            <a:endParaRPr lang="zh-CN" altLang="en-US" sz="1600" kern="1200" dirty="0">
              <a:solidFill>
                <a:schemeClr val="tx1"/>
              </a:solidFill>
              <a:latin typeface="Cambria" panose="02040503050406030204" pitchFamily="18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2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、理论基础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Theoretical Basis</a:t>
            </a: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3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、研究方法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Research Methods</a:t>
            </a: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4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、现场应用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8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Field Application</a:t>
            </a: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5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、结论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Conclusion</a:t>
            </a:r>
            <a:endParaRPr lang="zh-CN" altLang="en-US" sz="1600" kern="1200" dirty="0">
              <a:solidFill>
                <a:schemeClr val="tx1"/>
              </a:solidFill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buClrTx/>
              <a:buSzTx/>
              <a:buFontTx/>
            </a:pPr>
            <a:r>
              <a:rPr lang="en-US" altLang="zh-CN" b="1" kern="1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endParaRPr lang="zh-CN" altLang="en-US" b="1" kern="1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/>
          </p:nvPr>
        </p:nvSpPr>
        <p:spPr>
          <a:xfrm>
            <a:off x="539750" y="852487"/>
            <a:ext cx="7772400" cy="471488"/>
          </a:xfrm>
          <a:noFill/>
          <a:ln>
            <a:noFill/>
          </a:ln>
        </p:spPr>
        <p:txBody>
          <a:bodyPr/>
          <a:lstStyle/>
          <a:p>
            <a:pPr marL="609600" indent="-609600" algn="l" eaLnBrk="1" hangingPunct="1"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Introduction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" name="Rectangle 2"/>
          <p:cNvSpPr>
            <a:spLocks noGrp="1"/>
          </p:cNvSpPr>
          <p:nvPr>
            <p:ph type="subTitle" idx="1"/>
          </p:nvPr>
        </p:nvSpPr>
        <p:spPr>
          <a:xfrm>
            <a:off x="636589" y="1463279"/>
            <a:ext cx="8035925" cy="2944415"/>
          </a:xfrm>
        </p:spPr>
        <p:txBody>
          <a:bodyPr vert="horz" wrap="square" lIns="91440" tIns="45720" rIns="91440" bIns="45720" anchor="t" anchorCtr="0"/>
          <a:lstStyle/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zh-CN" altLang="en-US" sz="20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</a:t>
            </a: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endParaRPr lang="zh-CN" altLang="en-US" sz="2000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idx="1"/>
          </p:nvPr>
        </p:nvSpPr>
        <p:spPr>
          <a:xfrm>
            <a:off x="549275" y="1383507"/>
            <a:ext cx="8434388" cy="310396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内容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44" name="标题 1"/>
          <p:cNvSpPr txBox="1"/>
          <p:nvPr/>
        </p:nvSpPr>
        <p:spPr>
          <a:xfrm>
            <a:off x="539750" y="852487"/>
            <a:ext cx="7772400" cy="47148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理论基础 </a:t>
            </a:r>
            <a:r>
              <a:rPr lang="en-US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Theoretical Basis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ctrTitle"/>
          </p:nvPr>
        </p:nvSpPr>
        <p:spPr>
          <a:xfrm>
            <a:off x="1259632" y="1851670"/>
            <a:ext cx="6877050" cy="594122"/>
          </a:xfrm>
          <a:ln>
            <a:noFill/>
          </a:ln>
        </p:spPr>
        <p:txBody>
          <a:bodyPr/>
          <a:lstStyle/>
          <a:p>
            <a:pPr eaLnBrk="1" hangingPunct="1">
              <a:buClrTx/>
              <a:buSzTx/>
              <a:buFontTx/>
            </a:pPr>
            <a:r>
              <a:rPr lang="zh-CN" altLang="en-US" b="1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谢谢大家！</a:t>
            </a:r>
            <a:r>
              <a:rPr lang="en-US" altLang="zh-CN" b="1" dirty="0">
                <a:ea typeface="黑体" panose="02010609060101010101" pitchFamily="49" charset="-122"/>
              </a:rPr>
              <a:t/>
            </a:r>
            <a:br>
              <a:rPr lang="en-US" altLang="zh-CN" b="1" dirty="0">
                <a:ea typeface="黑体" panose="02010609060101010101" pitchFamily="49" charset="-122"/>
              </a:rPr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anchor="ctr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2400" b="1" i="0" u="none" strike="noStrike" kern="1200" cap="none" spc="0" normalizeH="0" baseline="0" noProof="0" dirty="0">
            <a:ln>
              <a:noFill/>
            </a:ln>
            <a:solidFill>
              <a:schemeClr val="bg1"/>
            </a:solidFill>
            <a:effectLst/>
            <a:uLnTx/>
            <a:uFillTx/>
            <a:latin typeface="微软雅黑" panose="020B0503020204020204" pitchFamily="34" charset="-122"/>
            <a:ea typeface="微软雅黑" panose="020B0503020204020204" pitchFamily="34" charset="-122"/>
            <a:cs typeface="+mn-cs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53</Words>
  <Application>Microsoft Office PowerPoint</Application>
  <PresentationFormat>全屏显示(16:9)</PresentationFormat>
  <Paragraphs>26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Office 主题​​</vt:lpstr>
      <vt:lpstr>2_Office 主题​​</vt:lpstr>
      <vt:lpstr>PowerPoint 演示文稿</vt:lpstr>
      <vt:lpstr>   </vt:lpstr>
      <vt:lpstr>目 录Content</vt:lpstr>
      <vt:lpstr>前言 Introduction</vt:lpstr>
      <vt:lpstr>PowerPoint 演示文稿</vt:lpstr>
      <vt:lpstr>谢谢大家！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MM</cp:lastModifiedBy>
  <cp:revision>134</cp:revision>
  <dcterms:created xsi:type="dcterms:W3CDTF">2019-10-30T07:52:00Z</dcterms:created>
  <dcterms:modified xsi:type="dcterms:W3CDTF">2022-12-28T10:09:10Z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7ADEEFE6F269410B95AB80357F30E451</vt:lpwstr>
  </property>
  <property fmtid="{D5CDD505-2E9C-101B-9397-08002B2CF9AE}" pid="3" name="KSOProductBuildVer">
    <vt:lpwstr>2052-11.1.0.11115</vt:lpwstr>
  </property>
</Properties>
</file>